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68" r:id="rId3"/>
    <p:sldId id="369" r:id="rId4"/>
    <p:sldId id="37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</p:sldIdLst>
  <p:sldSz cx="9144000" cy="6858000" type="screen4x3"/>
  <p:notesSz cx="68834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8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094" y="-108"/>
      </p:cViewPr>
      <p:guideLst>
        <p:guide orient="horz" pos="3120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41070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fld id="{EE67932B-8F9A-40B7-9CBA-FF559996720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20286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05350"/>
            <a:ext cx="55054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fld id="{1C6EDF57-62C7-4C76-ABD7-A7A7BF418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6886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E6CD8C-E40B-4F61-8369-00B560DE5AC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______________________________________________________________</a:t>
            </a: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inancialdevelopers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Picture1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5562600" y="381000"/>
            <a:ext cx="2765425" cy="1198563"/>
          </a:xfrm>
          <a:prstGeom prst="flowChartAlternateProcess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 dirty="0"/>
          </a:p>
        </p:txBody>
      </p:sp>
      <p:sp>
        <p:nvSpPr>
          <p:cNvPr id="4" name="Text Box 7"/>
          <p:cNvSpPr txBox="1">
            <a:spLocks noChangeArrowheads="1"/>
          </p:cNvSpPr>
          <p:nvPr userDrawn="1"/>
        </p:nvSpPr>
        <p:spPr bwMode="auto">
          <a:xfrm>
            <a:off x="5721350" y="460375"/>
            <a:ext cx="15462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defRPr/>
            </a:pPr>
            <a:r>
              <a:rPr lang="en-US" sz="1100" b="1" dirty="0" smtClean="0">
                <a:solidFill>
                  <a:schemeClr val="accent2"/>
                </a:solidFill>
              </a:rPr>
              <a:t>Prosentient Systems</a:t>
            </a:r>
          </a:p>
        </p:txBody>
      </p:sp>
      <p:sp>
        <p:nvSpPr>
          <p:cNvPr id="5" name="Line 8" descr="Picture1"/>
          <p:cNvSpPr>
            <a:spLocks noChangeShapeType="1"/>
          </p:cNvSpPr>
          <p:nvPr userDrawn="1"/>
        </p:nvSpPr>
        <p:spPr bwMode="auto">
          <a:xfrm>
            <a:off x="5589588" y="674688"/>
            <a:ext cx="271145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 dirty="0"/>
          </a:p>
        </p:txBody>
      </p:sp>
      <p:sp>
        <p:nvSpPr>
          <p:cNvPr id="6" name="Text Box 9">
            <a:hlinkClick r:id="rId2"/>
          </p:cNvPr>
          <p:cNvSpPr txBox="1">
            <a:spLocks noChangeAspect="1" noChangeArrowheads="1"/>
          </p:cNvSpPr>
          <p:nvPr userDrawn="1"/>
        </p:nvSpPr>
        <p:spPr bwMode="auto">
          <a:xfrm>
            <a:off x="5648325" y="882187"/>
            <a:ext cx="2565400" cy="35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85001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 anchor="ctr" anchorCtr="1">
            <a:spAutoFit/>
          </a:bodyPr>
          <a:lstStyle>
            <a:lvl1pPr marL="160338" indent="-160338"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76000"/>
              </a:lnSpc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 Black" pitchFamily="34" charset="0"/>
              </a:rPr>
              <a:t>DSpace</a:t>
            </a:r>
          </a:p>
        </p:txBody>
      </p:sp>
      <p:sp>
        <p:nvSpPr>
          <p:cNvPr id="7" name="Rectangle 19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AU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0" name="Rectangle 22"/>
          <p:cNvSpPr>
            <a:spLocks noChangeArrowheads="1"/>
          </p:cNvSpPr>
          <p:nvPr userDrawn="1"/>
        </p:nvSpPr>
        <p:spPr bwMode="auto">
          <a:xfrm>
            <a:off x="1611313" y="2732088"/>
            <a:ext cx="1268412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550863" y="5881688"/>
            <a:ext cx="594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/>
              <a:t>© Prosentient Systems </a:t>
            </a:r>
            <a:r>
              <a:rPr lang="en-US" sz="1600" b="1" dirty="0" smtClean="0"/>
              <a:t>2012</a:t>
            </a:r>
            <a:endParaRPr lang="en-US" sz="1600" b="1" i="1" dirty="0"/>
          </a:p>
        </p:txBody>
      </p:sp>
      <p:pic>
        <p:nvPicPr>
          <p:cNvPr id="12" name="Picture 18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25" y="5851525"/>
            <a:ext cx="14859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133600" y="2438400"/>
            <a:ext cx="5629275" cy="1568450"/>
          </a:xfrm>
        </p:spPr>
        <p:txBody>
          <a:bodyPr wrap="none"/>
          <a:lstStyle>
            <a:lvl1pPr>
              <a:defRPr baseline="0"/>
            </a:lvl1pPr>
          </a:lstStyle>
          <a:p>
            <a:pPr lvl="0"/>
            <a:r>
              <a:rPr lang="en-US" noProof="0" dirty="0" smtClean="0"/>
              <a:t>DSpace training</a:t>
            </a:r>
            <a:br>
              <a:rPr lang="en-US" noProof="0" dirty="0" smtClean="0"/>
            </a:br>
            <a:r>
              <a:rPr lang="en-US" noProof="0" dirty="0" smtClean="0"/>
              <a:t>Prosentient </a:t>
            </a:r>
            <a:r>
              <a:rPr lang="en-US" noProof="0" dirty="0" err="1" smtClean="0"/>
              <a:t>Sysems</a:t>
            </a:r>
            <a:endParaRPr lang="en-US" noProof="0" dirty="0" smtClean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E8F7C-5EFC-4EC4-80E0-4D139A3B8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EA1AD-8AB9-49F9-817E-5B541BB491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8750" y="330200"/>
            <a:ext cx="2014538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138" y="330200"/>
            <a:ext cx="5891212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164-007A-4016-ABBC-1EE1A3733A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75F43-DD3A-4323-93EC-BC4E3DF0C1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9D48F-E3B4-40F5-8423-52606F620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635375" cy="465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371600"/>
            <a:ext cx="3635375" cy="465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5A4A-FDBC-4CA6-9AEF-E035A7D25B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3C305-914B-4E59-924F-5B06BF5FED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3A738-7327-425D-80BE-7B85AE06DF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FAB63-91A0-4A33-8A5D-105A666B2B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AC228-8889-48A9-8567-9566DC1277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A34F1-E430-413C-9AE7-76324BCA4B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5138" y="330200"/>
            <a:ext cx="80581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42315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0725" y="6502400"/>
            <a:ext cx="733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7C7277A-F60C-4C57-89C3-7F146F8E98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5"/>
          <p:cNvPicPr>
            <a:picLocks noChangeArrowheads="1"/>
          </p:cNvPicPr>
          <p:nvPr userDrawn="1"/>
        </p:nvPicPr>
        <p:blipFill>
          <a:blip r:embed="rId1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414338" y="6557963"/>
            <a:ext cx="831373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 userDrawn="1"/>
        </p:nvPicPr>
        <p:blipFill>
          <a:blip r:embed="rId1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417513" y="193675"/>
            <a:ext cx="831373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70775" y="6186488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9"/>
          <p:cNvSpPr txBox="1">
            <a:spLocks noChangeArrowheads="1"/>
          </p:cNvSpPr>
          <p:nvPr userDrawn="1"/>
        </p:nvSpPr>
        <p:spPr bwMode="auto">
          <a:xfrm>
            <a:off x="395288" y="61722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dirty="0" smtClean="0"/>
              <a:t>www.prosentient.com</a:t>
            </a:r>
          </a:p>
        </p:txBody>
      </p:sp>
      <p:sp>
        <p:nvSpPr>
          <p:cNvPr id="1033" name="Rectangle 10"/>
          <p:cNvSpPr>
            <a:spLocks noChangeArrowheads="1"/>
          </p:cNvSpPr>
          <p:nvPr userDrawn="1"/>
        </p:nvSpPr>
        <p:spPr bwMode="auto">
          <a:xfrm>
            <a:off x="3733800" y="6240463"/>
            <a:ext cx="205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dirty="0">
                <a:solidFill>
                  <a:schemeClr val="tx2"/>
                </a:solidFill>
                <a:cs typeface="Arial" charset="0"/>
              </a:rPr>
              <a:t>© </a:t>
            </a:r>
            <a:r>
              <a:rPr lang="en-US" sz="900" dirty="0" smtClean="0">
                <a:solidFill>
                  <a:schemeClr val="tx2"/>
                </a:solidFill>
                <a:cs typeface="Arial" charset="0"/>
              </a:rPr>
              <a:t>2012 </a:t>
            </a:r>
            <a:r>
              <a:rPr lang="en-US" sz="900" dirty="0">
                <a:solidFill>
                  <a:schemeClr val="tx2"/>
                </a:solidFill>
                <a:cs typeface="Arial" charset="0"/>
              </a:rPr>
              <a:t>Prosentient Systems</a:t>
            </a:r>
            <a:endParaRPr lang="en-AU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9pPr>
    </p:titleStyle>
    <p:bodyStyle>
      <a:lvl1pPr marL="209550" indent="-2095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512763" indent="-200025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tx2"/>
          </a:solidFill>
          <a:latin typeface="+mn-lt"/>
        </a:defRPr>
      </a:lvl2pPr>
      <a:lvl3pPr marL="762000" indent="-1460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3pPr>
      <a:lvl4pPr marL="1077913" indent="-155575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Char char="–"/>
        <a:defRPr sz="1300">
          <a:solidFill>
            <a:schemeClr val="tx2"/>
          </a:solidFill>
          <a:latin typeface="+mn-lt"/>
        </a:defRPr>
      </a:lvl4pPr>
      <a:lvl5pPr marL="1330325" indent="-1460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5pPr>
      <a:lvl6pPr marL="17875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6pPr>
      <a:lvl7pPr marL="22447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7pPr>
      <a:lvl8pPr marL="27019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8pPr>
      <a:lvl9pPr marL="31591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438400"/>
            <a:ext cx="6858000" cy="147002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DSpace training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Item submission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6. Check successful upload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423150" cy="8382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Check and make sure the metadata is correct and change if necessary.  Upload more files or click </a:t>
            </a:r>
            <a:r>
              <a:rPr lang="en-AU" b="1" dirty="0" smtClean="0"/>
              <a:t>Next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8130" name="Picture 10" descr="08-Successfull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2881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7. Verify submission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23150" cy="121920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This step provides a final opportunity to review and change individual packages before they are committed to the repository. Click </a:t>
            </a:r>
            <a:r>
              <a:rPr lang="en-AU" b="1" dirty="0" smtClean="0"/>
              <a:t>Next</a:t>
            </a:r>
            <a:r>
              <a:rPr lang="en-AU" dirty="0" smtClean="0"/>
              <a:t> when ready to complete.</a:t>
            </a:r>
            <a:endParaRPr lang="en-AU" dirty="0"/>
          </a:p>
        </p:txBody>
      </p:sp>
      <p:pic>
        <p:nvPicPr>
          <p:cNvPr id="49154" name="Picture 11" descr="09-Verif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667000"/>
            <a:ext cx="729451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8. Complete submission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391400" cy="7620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This screen indicates that the submission has been completed successfully.</a:t>
            </a:r>
            <a:endParaRPr lang="en-AU" dirty="0"/>
          </a:p>
        </p:txBody>
      </p:sp>
      <p:pic>
        <p:nvPicPr>
          <p:cNvPr id="50178" name="Picture 12" descr="10-Comple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809344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Item Submission </a:t>
            </a:r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Follow the steps in the Item Submission Exercise sheet to upload an item to the repository.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60785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Item submission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This module covers: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S</a:t>
            </a:r>
            <a:r>
              <a:rPr lang="en-AU" dirty="0" smtClean="0"/>
              <a:t>ign </a:t>
            </a:r>
            <a:r>
              <a:rPr lang="en-AU" dirty="0" smtClean="0"/>
              <a:t>in to DSpace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S</a:t>
            </a:r>
            <a:r>
              <a:rPr lang="en-AU" dirty="0" smtClean="0"/>
              <a:t>tart </a:t>
            </a:r>
            <a:r>
              <a:rPr lang="en-AU" dirty="0" smtClean="0"/>
              <a:t>a new submission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C</a:t>
            </a:r>
            <a:r>
              <a:rPr lang="en-AU" dirty="0" smtClean="0"/>
              <a:t>hoose </a:t>
            </a:r>
            <a:r>
              <a:rPr lang="en-AU" dirty="0" smtClean="0"/>
              <a:t>a collection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D</a:t>
            </a:r>
            <a:r>
              <a:rPr lang="en-AU" dirty="0" smtClean="0"/>
              <a:t>escribe </a:t>
            </a:r>
            <a:r>
              <a:rPr lang="en-AU" dirty="0" smtClean="0"/>
              <a:t>the item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U</a:t>
            </a:r>
            <a:r>
              <a:rPr lang="en-AU" dirty="0" smtClean="0"/>
              <a:t>pload </a:t>
            </a:r>
            <a:r>
              <a:rPr lang="en-AU" dirty="0" smtClean="0"/>
              <a:t>the file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C</a:t>
            </a:r>
            <a:r>
              <a:rPr lang="en-AU" dirty="0" smtClean="0"/>
              <a:t>heck </a:t>
            </a:r>
            <a:r>
              <a:rPr lang="en-AU" dirty="0" smtClean="0"/>
              <a:t>successful upload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V</a:t>
            </a:r>
            <a:r>
              <a:rPr lang="en-AU" dirty="0" smtClean="0"/>
              <a:t>erify </a:t>
            </a:r>
            <a:r>
              <a:rPr lang="en-AU" dirty="0" smtClean="0"/>
              <a:t>submission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C</a:t>
            </a:r>
            <a:r>
              <a:rPr lang="en-AU" dirty="0" smtClean="0"/>
              <a:t>omplete submission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Practical exercise</a:t>
            </a:r>
          </a:p>
          <a:p>
            <a:pPr marL="655638" lvl="1" indent="-342900">
              <a:buFont typeface="+mj-lt"/>
              <a:buAutoNum type="arabicPeriod"/>
            </a:pP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Other modules cover</a:t>
            </a:r>
          </a:p>
          <a:p>
            <a:pPr lvl="1"/>
            <a:r>
              <a:rPr lang="en-AU" dirty="0" smtClean="0"/>
              <a:t>Submission curation</a:t>
            </a:r>
          </a:p>
          <a:p>
            <a:pPr lvl="1"/>
            <a:r>
              <a:rPr lang="en-AU" dirty="0" smtClean="0"/>
              <a:t>DSpace administration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About this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53400" cy="5029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AU" b="1" dirty="0" smtClean="0"/>
              <a:t>Prerequisites</a:t>
            </a:r>
          </a:p>
          <a:p>
            <a:pPr>
              <a:buNone/>
              <a:defRPr/>
            </a:pPr>
            <a:r>
              <a:rPr lang="en-AU" dirty="0" smtClean="0"/>
              <a:t>To complete this unit you will need to know:</a:t>
            </a:r>
          </a:p>
          <a:p>
            <a:pPr>
              <a:defRPr/>
            </a:pPr>
            <a:r>
              <a:rPr lang="en-AU" dirty="0" smtClean="0"/>
              <a:t>your email address for this exercise</a:t>
            </a:r>
          </a:p>
          <a:p>
            <a:pPr>
              <a:defRPr/>
            </a:pPr>
            <a:r>
              <a:rPr lang="en-AU" dirty="0" smtClean="0"/>
              <a:t>your password for this exercise</a:t>
            </a:r>
          </a:p>
          <a:p>
            <a:pPr marL="0" indent="0">
              <a:buFontTx/>
              <a:buNone/>
              <a:defRPr/>
            </a:pPr>
            <a:endParaRPr lang="en-AU" b="1" dirty="0" smtClean="0"/>
          </a:p>
          <a:p>
            <a:pPr marL="0" indent="0">
              <a:buFontTx/>
              <a:buNone/>
              <a:defRPr/>
            </a:pPr>
            <a:r>
              <a:rPr lang="en-AU" b="1" dirty="0" smtClean="0"/>
              <a:t>Audience</a:t>
            </a:r>
          </a:p>
          <a:p>
            <a:pPr>
              <a:defRPr/>
            </a:pPr>
            <a:r>
              <a:rPr lang="en-AU" dirty="0" smtClean="0"/>
              <a:t>Library staff who need to curate items in DSpace</a:t>
            </a:r>
          </a:p>
          <a:p>
            <a:pPr>
              <a:buNone/>
              <a:defRPr/>
            </a:pPr>
            <a:endParaRPr lang="en-AU" dirty="0" smtClean="0"/>
          </a:p>
          <a:p>
            <a:pPr marL="0" indent="0">
              <a:buFontTx/>
              <a:buNone/>
              <a:defRPr/>
            </a:pPr>
            <a:r>
              <a:rPr lang="en-AU" b="1" dirty="0" smtClean="0"/>
              <a:t>Note</a:t>
            </a:r>
          </a:p>
          <a:p>
            <a:pPr indent="0">
              <a:buNone/>
              <a:defRPr/>
            </a:pPr>
            <a:r>
              <a:rPr lang="en-AU" dirty="0" smtClean="0"/>
              <a:t>Implementations of DSpace vary in appearance and particulars but the principles are the same.  Do not be concerned if actual screens look slightly different to the slides.</a:t>
            </a:r>
          </a:p>
          <a:p>
            <a:pPr>
              <a:buNone/>
              <a:defRPr/>
            </a:pPr>
            <a:endParaRPr lang="en-A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Sign into DSpace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848600" cy="457200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To upload a document into DSpace you must be logged in. 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100" y="1219201"/>
            <a:ext cx="49710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23150" cy="762000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on </a:t>
            </a:r>
            <a:r>
              <a:rPr lang="en-AU" b="1" dirty="0" smtClean="0"/>
              <a:t>My Prosentient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on left hand side of the screen to see the log-in form: 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209800"/>
            <a:ext cx="74199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5138" y="330200"/>
            <a:ext cx="8058150" cy="584200"/>
          </a:xfrm>
        </p:spPr>
        <p:txBody>
          <a:bodyPr/>
          <a:lstStyle/>
          <a:p>
            <a:r>
              <a:rPr lang="en-AU" dirty="0" smtClean="0"/>
              <a:t>Sign into DSpace (cont.)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Start a new submission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772400" cy="8382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Once logged in you will seen your personal home page. Click </a:t>
            </a:r>
            <a:r>
              <a:rPr lang="en-AU" b="1" dirty="0" smtClean="0"/>
              <a:t>Start a New Submission </a:t>
            </a:r>
            <a:r>
              <a:rPr lang="en-AU" dirty="0" smtClean="0"/>
              <a:t>to begin uploading.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793878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2438400" y="2209800"/>
            <a:ext cx="228600" cy="6096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Choose a Collection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423150" cy="68580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The first step in submission is to choose the collection that you want to submit to.</a:t>
            </a:r>
            <a:endParaRPr lang="en-AU" dirty="0"/>
          </a:p>
        </p:txBody>
      </p:sp>
      <p:pic>
        <p:nvPicPr>
          <p:cNvPr id="45058" name="Picture 7" descr="05-ChooseCol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0"/>
            <a:ext cx="759267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flipH="1">
            <a:off x="6781800" y="3124200"/>
            <a:ext cx="838200" cy="2286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4. Describe the item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423150" cy="60960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Enter the item’s metadata and click </a:t>
            </a:r>
            <a:r>
              <a:rPr lang="en-AU" b="1" dirty="0" smtClean="0"/>
              <a:t>Next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46082" name="Picture 13" descr="06-DescribeThisIt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789495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5. Upload the file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423150" cy="11430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Click </a:t>
            </a:r>
            <a:r>
              <a:rPr lang="en-AU" b="1" dirty="0" smtClean="0"/>
              <a:t>Choose File </a:t>
            </a:r>
            <a:r>
              <a:rPr lang="en-AU" dirty="0" smtClean="0"/>
              <a:t>to select the item to be uploaded to the repository.  Enter a brief description of the file’s contents  in the </a:t>
            </a:r>
            <a:r>
              <a:rPr lang="en-AU" b="1" dirty="0" smtClean="0"/>
              <a:t>File Description </a:t>
            </a:r>
            <a:r>
              <a:rPr lang="en-AU" dirty="0" smtClean="0"/>
              <a:t>field, then click </a:t>
            </a:r>
            <a:r>
              <a:rPr lang="en-AU" b="1" dirty="0" smtClean="0"/>
              <a:t>Next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7106" name="Picture 9" descr="07-Uplo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438400"/>
            <a:ext cx="770150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A7E1"/>
      </a:dk1>
      <a:lt1>
        <a:srgbClr val="FFFFFF"/>
      </a:lt1>
      <a:dk2>
        <a:srgbClr val="000000"/>
      </a:dk2>
      <a:lt2>
        <a:srgbClr val="808080"/>
      </a:lt2>
      <a:accent1>
        <a:srgbClr val="00A7E1"/>
      </a:accent1>
      <a:accent2>
        <a:srgbClr val="FCB951"/>
      </a:accent2>
      <a:accent3>
        <a:srgbClr val="FFFFFF"/>
      </a:accent3>
      <a:accent4>
        <a:srgbClr val="008EC0"/>
      </a:accent4>
      <a:accent5>
        <a:srgbClr val="AAD0EE"/>
      </a:accent5>
      <a:accent6>
        <a:srgbClr val="E4A749"/>
      </a:accent6>
      <a:hlink>
        <a:srgbClr val="0000CC"/>
      </a:hlink>
      <a:folHlink>
        <a:srgbClr val="004B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A7E1"/>
        </a:dk1>
        <a:lt1>
          <a:srgbClr val="FFFFFF"/>
        </a:lt1>
        <a:dk2>
          <a:srgbClr val="000000"/>
        </a:dk2>
        <a:lt2>
          <a:srgbClr val="808080"/>
        </a:lt2>
        <a:accent1>
          <a:srgbClr val="00A7E1"/>
        </a:accent1>
        <a:accent2>
          <a:srgbClr val="FCB951"/>
        </a:accent2>
        <a:accent3>
          <a:srgbClr val="FFFFFF"/>
        </a:accent3>
        <a:accent4>
          <a:srgbClr val="008EC0"/>
        </a:accent4>
        <a:accent5>
          <a:srgbClr val="AAD0EE"/>
        </a:accent5>
        <a:accent6>
          <a:srgbClr val="E4A749"/>
        </a:accent6>
        <a:hlink>
          <a:srgbClr val="0000CC"/>
        </a:hlink>
        <a:folHlink>
          <a:srgbClr val="004B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</Words>
  <Application>Microsoft Office PowerPoint</Application>
  <PresentationFormat>On-screen Show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 Presentation</vt:lpstr>
      <vt:lpstr>DSpace training  Item submission </vt:lpstr>
      <vt:lpstr>Item submission</vt:lpstr>
      <vt:lpstr>About this module</vt:lpstr>
      <vt:lpstr>1. Sign into DSpace</vt:lpstr>
      <vt:lpstr>Sign into DSpace (cont.)</vt:lpstr>
      <vt:lpstr>2. Start a new submission</vt:lpstr>
      <vt:lpstr>3. Choose a Collection</vt:lpstr>
      <vt:lpstr>4. Describe the item</vt:lpstr>
      <vt:lpstr>5. Upload the file</vt:lpstr>
      <vt:lpstr>6. Check successful upload</vt:lpstr>
      <vt:lpstr>7. Verify submission</vt:lpstr>
      <vt:lpstr>8. Complete submission</vt:lpstr>
      <vt:lpstr>Item Submission exercise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123</cp:revision>
  <dcterms:created xsi:type="dcterms:W3CDTF">2005-04-18T00:46:14Z</dcterms:created>
  <dcterms:modified xsi:type="dcterms:W3CDTF">2012-05-24T07:31:02Z</dcterms:modified>
</cp:coreProperties>
</file>