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11"/>
  </p:notesMasterIdLst>
  <p:handoutMasterIdLst>
    <p:handoutMasterId r:id="rId12"/>
  </p:handoutMasterIdLst>
  <p:sldIdLst>
    <p:sldId id="256" r:id="rId2"/>
    <p:sldId id="368" r:id="rId3"/>
    <p:sldId id="369" r:id="rId4"/>
    <p:sldId id="370" r:id="rId5"/>
    <p:sldId id="372" r:id="rId6"/>
    <p:sldId id="373" r:id="rId7"/>
    <p:sldId id="374" r:id="rId8"/>
    <p:sldId id="375" r:id="rId9"/>
    <p:sldId id="376" r:id="rId10"/>
  </p:sldIdLst>
  <p:sldSz cx="9144000" cy="6858000" type="screen4x3"/>
  <p:notesSz cx="68834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2094" y="-108"/>
      </p:cViewPr>
      <p:guideLst>
        <p:guide orient="horz" pos="3120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defTabSz="958850">
              <a:defRPr sz="13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 defTabSz="958850">
              <a:defRPr sz="13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defTabSz="958850">
              <a:defRPr sz="13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410700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 defTabSz="958850">
              <a:defRPr sz="1300"/>
            </a:lvl1pPr>
          </a:lstStyle>
          <a:p>
            <a:pPr>
              <a:defRPr/>
            </a:pPr>
            <a:fld id="{EE67932B-8F9A-40B7-9CBA-FF559996720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1720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defTabSz="95885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90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 defTabSz="95885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52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05350"/>
            <a:ext cx="55054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defTabSz="95885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900" y="9409113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 defTabSz="958850">
              <a:defRPr sz="1300"/>
            </a:lvl1pPr>
          </a:lstStyle>
          <a:p>
            <a:pPr>
              <a:defRPr/>
            </a:pPr>
            <a:fld id="{1C6EDF57-62C7-4C76-ABD7-A7A7BF418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6441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E6CD8C-E40B-4F61-8369-00B560DE5AC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______________________________________________________________</a:t>
            </a:r>
          </a:p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______________________________________________________________</a:t>
            </a:r>
          </a:p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______________________________________________________________</a:t>
            </a:r>
          </a:p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______________________________________________________________</a:t>
            </a:r>
          </a:p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______________________________________________________________</a:t>
            </a:r>
          </a:p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______________________________________________________________</a:t>
            </a:r>
          </a:p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______________________________________________________________</a:t>
            </a:r>
          </a:p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______________________________________________________________</a:t>
            </a:r>
          </a:p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______________________________________________________________</a:t>
            </a:r>
          </a:p>
          <a:p>
            <a:pPr eaLnBrk="1" hangingPunct="1"/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financialdevelopers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 descr="Picture1">
            <a:hlinkClick r:id="rId2"/>
          </p:cNvPr>
          <p:cNvSpPr>
            <a:spLocks noChangeArrowheads="1"/>
          </p:cNvSpPr>
          <p:nvPr userDrawn="1"/>
        </p:nvSpPr>
        <p:spPr bwMode="auto">
          <a:xfrm>
            <a:off x="5562600" y="381000"/>
            <a:ext cx="2765425" cy="1198563"/>
          </a:xfrm>
          <a:prstGeom prst="flowChartAlternateProcess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4" name="Text Box 7"/>
          <p:cNvSpPr txBox="1">
            <a:spLocks noChangeArrowheads="1"/>
          </p:cNvSpPr>
          <p:nvPr userDrawn="1"/>
        </p:nvSpPr>
        <p:spPr bwMode="auto">
          <a:xfrm>
            <a:off x="5721350" y="460375"/>
            <a:ext cx="15462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>
            <a:lvl1pPr defTabSz="820738">
              <a:defRPr>
                <a:solidFill>
                  <a:schemeClr val="tx1"/>
                </a:solidFill>
                <a:latin typeface="Arial" charset="0"/>
              </a:defRPr>
            </a:lvl1pPr>
            <a:lvl2pPr marL="409575" defTabSz="820738">
              <a:defRPr>
                <a:solidFill>
                  <a:schemeClr val="tx1"/>
                </a:solidFill>
                <a:latin typeface="Arial" charset="0"/>
              </a:defRPr>
            </a:lvl2pPr>
            <a:lvl3pPr marL="820738" defTabSz="820738">
              <a:defRPr>
                <a:solidFill>
                  <a:schemeClr val="tx1"/>
                </a:solidFill>
                <a:latin typeface="Arial" charset="0"/>
              </a:defRPr>
            </a:lvl3pPr>
            <a:lvl4pPr marL="1230313" defTabSz="820738">
              <a:defRPr>
                <a:solidFill>
                  <a:schemeClr val="tx1"/>
                </a:solidFill>
                <a:latin typeface="Arial" charset="0"/>
              </a:defRPr>
            </a:lvl4pPr>
            <a:lvl5pPr marL="1641475" defTabSz="820738">
              <a:defRPr>
                <a:solidFill>
                  <a:schemeClr val="tx1"/>
                </a:solidFill>
                <a:latin typeface="Arial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defRPr/>
            </a:pPr>
            <a:r>
              <a:rPr lang="en-US" sz="1100" b="1" smtClean="0">
                <a:solidFill>
                  <a:schemeClr val="accent2"/>
                </a:solidFill>
              </a:rPr>
              <a:t>Prosentient Systems</a:t>
            </a:r>
          </a:p>
        </p:txBody>
      </p:sp>
      <p:sp>
        <p:nvSpPr>
          <p:cNvPr id="5" name="Line 8" descr="Picture1"/>
          <p:cNvSpPr>
            <a:spLocks noChangeShapeType="1"/>
          </p:cNvSpPr>
          <p:nvPr userDrawn="1"/>
        </p:nvSpPr>
        <p:spPr bwMode="auto">
          <a:xfrm>
            <a:off x="5589588" y="674688"/>
            <a:ext cx="271145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" name="Text Box 9">
            <a:hlinkClick r:id="rId2"/>
          </p:cNvPr>
          <p:cNvSpPr txBox="1">
            <a:spLocks noChangeAspect="1" noChangeArrowheads="1"/>
          </p:cNvSpPr>
          <p:nvPr userDrawn="1"/>
        </p:nvSpPr>
        <p:spPr bwMode="auto">
          <a:xfrm>
            <a:off x="5648325" y="882187"/>
            <a:ext cx="2565400" cy="350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 anchor="ctr" anchorCtr="1">
            <a:spAutoFit/>
          </a:bodyPr>
          <a:lstStyle>
            <a:lvl1pPr marL="160338" indent="-160338" defTabSz="820738">
              <a:defRPr>
                <a:solidFill>
                  <a:schemeClr val="tx1"/>
                </a:solidFill>
                <a:latin typeface="Arial" charset="0"/>
              </a:defRPr>
            </a:lvl1pPr>
            <a:lvl2pPr marL="409575" defTabSz="820738">
              <a:defRPr>
                <a:solidFill>
                  <a:schemeClr val="tx1"/>
                </a:solidFill>
                <a:latin typeface="Arial" charset="0"/>
              </a:defRPr>
            </a:lvl2pPr>
            <a:lvl3pPr marL="820738" defTabSz="820738">
              <a:defRPr>
                <a:solidFill>
                  <a:schemeClr val="tx1"/>
                </a:solidFill>
                <a:latin typeface="Arial" charset="0"/>
              </a:defRPr>
            </a:lvl3pPr>
            <a:lvl4pPr marL="1230313" defTabSz="820738">
              <a:defRPr>
                <a:solidFill>
                  <a:schemeClr val="tx1"/>
                </a:solidFill>
                <a:latin typeface="Arial" charset="0"/>
              </a:defRPr>
            </a:lvl4pPr>
            <a:lvl5pPr marL="1641475" defTabSz="820738">
              <a:defRPr>
                <a:solidFill>
                  <a:schemeClr val="tx1"/>
                </a:solidFill>
                <a:latin typeface="Arial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lnSpc>
                <a:spcPct val="76000"/>
              </a:lnSpc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 Black" pitchFamily="34" charset="0"/>
              </a:rPr>
              <a:t>DSpace</a:t>
            </a:r>
          </a:p>
        </p:txBody>
      </p:sp>
      <p:sp>
        <p:nvSpPr>
          <p:cNvPr id="7" name="Rectangle 19"/>
          <p:cNvSpPr>
            <a:spLocks noChangeArrowheads="1"/>
          </p:cNvSpPr>
          <p:nvPr userDrawn="1"/>
        </p:nvSpPr>
        <p:spPr bwMode="auto">
          <a:xfrm>
            <a:off x="1720850" y="2732088"/>
            <a:ext cx="1268413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1720850" y="2732088"/>
            <a:ext cx="1268413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AU"/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1720850" y="2732088"/>
            <a:ext cx="1268413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0" name="Rectangle 22"/>
          <p:cNvSpPr>
            <a:spLocks noChangeArrowheads="1"/>
          </p:cNvSpPr>
          <p:nvPr userDrawn="1"/>
        </p:nvSpPr>
        <p:spPr bwMode="auto">
          <a:xfrm>
            <a:off x="1611313" y="2732088"/>
            <a:ext cx="1268412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550863" y="5881688"/>
            <a:ext cx="594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/>
              <a:t>© Prosentient Systems </a:t>
            </a:r>
            <a:r>
              <a:rPr lang="en-US" sz="1600" b="1" dirty="0" smtClean="0"/>
              <a:t>2012</a:t>
            </a:r>
            <a:endParaRPr lang="en-US" sz="1600" b="1" i="1" dirty="0"/>
          </a:p>
        </p:txBody>
      </p:sp>
      <p:pic>
        <p:nvPicPr>
          <p:cNvPr id="12" name="Picture 18" descr="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25" y="5851525"/>
            <a:ext cx="14859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5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133600" y="2438400"/>
            <a:ext cx="5629275" cy="1568450"/>
          </a:xfrm>
        </p:spPr>
        <p:txBody>
          <a:bodyPr wrap="none"/>
          <a:lstStyle>
            <a:lvl1pPr>
              <a:defRPr baseline="0"/>
            </a:lvl1pPr>
          </a:lstStyle>
          <a:p>
            <a:pPr lvl="0"/>
            <a:r>
              <a:rPr lang="en-US" noProof="0" dirty="0" smtClean="0"/>
              <a:t>DSpace training</a:t>
            </a:r>
            <a:br>
              <a:rPr lang="en-US" noProof="0" dirty="0" smtClean="0"/>
            </a:br>
            <a:r>
              <a:rPr lang="en-US" noProof="0" dirty="0" smtClean="0"/>
              <a:t>Prosentient </a:t>
            </a:r>
            <a:r>
              <a:rPr lang="en-US" noProof="0" dirty="0" err="1" smtClean="0"/>
              <a:t>Sysems</a:t>
            </a:r>
            <a:endParaRPr lang="en-US" noProof="0" dirty="0" smtClean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E8F7C-5EFC-4EC4-80E0-4D139A3B86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EA1AD-8AB9-49F9-817E-5B541BB491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8750" y="330200"/>
            <a:ext cx="2014538" cy="5695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5138" y="330200"/>
            <a:ext cx="5891212" cy="5695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96164-007A-4016-ABBC-1EE1A3733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75F43-DD3A-4323-93EC-BC4E3DF0C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9D48F-E3B4-40F5-8423-52606F620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635375" cy="465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975" y="1371600"/>
            <a:ext cx="3635375" cy="465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C5A4A-FDBC-4CA6-9AEF-E035A7D25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3C305-914B-4E59-924F-5B06BF5FED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3A738-7327-425D-80BE-7B85AE06D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FAB63-91A0-4A33-8A5D-105A666B2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AC228-8889-48A9-8567-9566DC127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A34F1-E430-413C-9AE7-76324BCA4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5138" y="330200"/>
            <a:ext cx="80581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423150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0725" y="6502400"/>
            <a:ext cx="7334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7C7277A-F60C-4C57-89C3-7F146F8E9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5"/>
          <p:cNvPicPr>
            <a:picLocks noChangeArrowheads="1"/>
          </p:cNvPicPr>
          <p:nvPr userDrawn="1"/>
        </p:nvPicPr>
        <p:blipFill>
          <a:blip r:embed="rId13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414338" y="6557963"/>
            <a:ext cx="8313737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rrowheads="1"/>
          </p:cNvPicPr>
          <p:nvPr userDrawn="1"/>
        </p:nvPicPr>
        <p:blipFill>
          <a:blip r:embed="rId13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417513" y="193675"/>
            <a:ext cx="8313737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8" descr="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70775" y="6186488"/>
            <a:ext cx="125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9"/>
          <p:cNvSpPr txBox="1">
            <a:spLocks noChangeArrowheads="1"/>
          </p:cNvSpPr>
          <p:nvPr userDrawn="1"/>
        </p:nvSpPr>
        <p:spPr bwMode="auto">
          <a:xfrm>
            <a:off x="395288" y="6172200"/>
            <a:ext cx="3581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dirty="0" smtClean="0"/>
              <a:t>www.prosentient.com</a:t>
            </a:r>
          </a:p>
        </p:txBody>
      </p:sp>
      <p:sp>
        <p:nvSpPr>
          <p:cNvPr id="1033" name="Rectangle 10"/>
          <p:cNvSpPr>
            <a:spLocks noChangeArrowheads="1"/>
          </p:cNvSpPr>
          <p:nvPr userDrawn="1"/>
        </p:nvSpPr>
        <p:spPr bwMode="auto">
          <a:xfrm>
            <a:off x="3733800" y="6240463"/>
            <a:ext cx="205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dirty="0">
                <a:solidFill>
                  <a:schemeClr val="tx2"/>
                </a:solidFill>
                <a:cs typeface="Arial" charset="0"/>
              </a:rPr>
              <a:t>© </a:t>
            </a:r>
            <a:r>
              <a:rPr lang="en-US" sz="900" dirty="0" smtClean="0">
                <a:solidFill>
                  <a:schemeClr val="tx2"/>
                </a:solidFill>
                <a:cs typeface="Arial" charset="0"/>
              </a:rPr>
              <a:t>2012 </a:t>
            </a:r>
            <a:r>
              <a:rPr lang="en-US" sz="900" dirty="0">
                <a:solidFill>
                  <a:schemeClr val="tx2"/>
                </a:solidFill>
                <a:cs typeface="Arial" charset="0"/>
              </a:rPr>
              <a:t>Prosentient Systems</a:t>
            </a:r>
            <a:endParaRPr lang="en-AU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9pPr>
    </p:titleStyle>
    <p:bodyStyle>
      <a:lvl1pPr marL="209550" indent="-2095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512763" indent="-200025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Char char="–"/>
        <a:defRPr>
          <a:solidFill>
            <a:schemeClr val="tx2"/>
          </a:solidFill>
          <a:latin typeface="+mn-lt"/>
        </a:defRPr>
      </a:lvl2pPr>
      <a:lvl3pPr marL="762000" indent="-14605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3pPr>
      <a:lvl4pPr marL="1077913" indent="-155575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Char char="–"/>
        <a:defRPr sz="1300">
          <a:solidFill>
            <a:schemeClr val="tx2"/>
          </a:solidFill>
          <a:latin typeface="+mn-lt"/>
        </a:defRPr>
      </a:lvl4pPr>
      <a:lvl5pPr marL="1330325" indent="-14605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Zapf Dingbats" charset="2"/>
        <a:buChar char="F"/>
        <a:defRPr sz="1300">
          <a:solidFill>
            <a:schemeClr val="tx2"/>
          </a:solidFill>
          <a:latin typeface="+mn-lt"/>
        </a:defRPr>
      </a:lvl5pPr>
      <a:lvl6pPr marL="1787525" indent="-14605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Zapf Dingbats" charset="2"/>
        <a:buChar char="F"/>
        <a:defRPr sz="1300">
          <a:solidFill>
            <a:schemeClr val="tx2"/>
          </a:solidFill>
          <a:latin typeface="+mn-lt"/>
        </a:defRPr>
      </a:lvl6pPr>
      <a:lvl7pPr marL="2244725" indent="-14605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Zapf Dingbats" charset="2"/>
        <a:buChar char="F"/>
        <a:defRPr sz="1300">
          <a:solidFill>
            <a:schemeClr val="tx2"/>
          </a:solidFill>
          <a:latin typeface="+mn-lt"/>
        </a:defRPr>
      </a:lvl7pPr>
      <a:lvl8pPr marL="2701925" indent="-14605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Zapf Dingbats" charset="2"/>
        <a:buChar char="F"/>
        <a:defRPr sz="1300">
          <a:solidFill>
            <a:schemeClr val="tx2"/>
          </a:solidFill>
          <a:latin typeface="+mn-lt"/>
        </a:defRPr>
      </a:lvl8pPr>
      <a:lvl9pPr marL="3159125" indent="-14605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chemeClr val="folHlink"/>
        </a:buClr>
        <a:buFont typeface="Zapf Dingbats" charset="2"/>
        <a:buChar char="F"/>
        <a:defRPr sz="13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2438400"/>
            <a:ext cx="6858000" cy="1470025"/>
          </a:xfrm>
        </p:spPr>
        <p:txBody>
          <a:bodyPr/>
          <a:lstStyle/>
          <a:p>
            <a:pPr eaLnBrk="1" hangingPunct="1"/>
            <a:r>
              <a:rPr lang="en-US" sz="2800" dirty="0" smtClean="0"/>
              <a:t>DSpace training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Submission </a:t>
            </a:r>
            <a:r>
              <a:rPr lang="en-US" dirty="0" err="1" smtClean="0"/>
              <a:t>curation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Submission </a:t>
            </a:r>
            <a:r>
              <a:rPr lang="en-AU" dirty="0" err="1" smtClean="0"/>
              <a:t>curation</a:t>
            </a:r>
            <a:endParaRPr lang="en-AU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This module covers:</a:t>
            </a:r>
          </a:p>
          <a:p>
            <a:pPr marL="655638" lvl="1" indent="-342900">
              <a:buFont typeface="+mj-lt"/>
              <a:buAutoNum type="arabicPeriod"/>
            </a:pPr>
            <a:endParaRPr lang="en-AU" dirty="0" smtClean="0"/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Submission notification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Tasks in the pool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Accept a task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Preview the task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Make a decision</a:t>
            </a:r>
          </a:p>
          <a:p>
            <a:pPr marL="655638" lvl="1" indent="-342900">
              <a:buFont typeface="+mj-lt"/>
              <a:buAutoNum type="arabicPeriod"/>
            </a:pPr>
            <a:r>
              <a:rPr lang="en-AU" dirty="0" smtClean="0"/>
              <a:t>Practical exercise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Other modules cover</a:t>
            </a:r>
          </a:p>
          <a:p>
            <a:pPr lvl="1"/>
            <a:r>
              <a:rPr lang="en-AU" dirty="0" smtClean="0"/>
              <a:t>Item submission</a:t>
            </a:r>
          </a:p>
          <a:p>
            <a:pPr lvl="1"/>
            <a:r>
              <a:rPr lang="en-AU" dirty="0" smtClean="0"/>
              <a:t>DSpace administration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About this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153400" cy="50292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AU" b="1" dirty="0" smtClean="0"/>
              <a:t>Prerequisites</a:t>
            </a:r>
          </a:p>
          <a:p>
            <a:pPr>
              <a:buNone/>
              <a:defRPr/>
            </a:pPr>
            <a:r>
              <a:rPr lang="en-AU" dirty="0" smtClean="0"/>
              <a:t>To complete this unit you will need to know:</a:t>
            </a:r>
          </a:p>
          <a:p>
            <a:pPr>
              <a:defRPr/>
            </a:pPr>
            <a:r>
              <a:rPr lang="en-AU" dirty="0" smtClean="0"/>
              <a:t>your email address for this exercise</a:t>
            </a:r>
          </a:p>
          <a:p>
            <a:pPr>
              <a:defRPr/>
            </a:pPr>
            <a:r>
              <a:rPr lang="en-AU" dirty="0" smtClean="0"/>
              <a:t>your password for this exercise</a:t>
            </a:r>
          </a:p>
          <a:p>
            <a:pPr marL="0" indent="0">
              <a:buFontTx/>
              <a:buNone/>
              <a:defRPr/>
            </a:pPr>
            <a:endParaRPr lang="en-AU" b="1" dirty="0" smtClean="0"/>
          </a:p>
          <a:p>
            <a:pPr marL="0" indent="0">
              <a:buFontTx/>
              <a:buNone/>
              <a:defRPr/>
            </a:pPr>
            <a:r>
              <a:rPr lang="en-AU" b="1" dirty="0" smtClean="0"/>
              <a:t>Audience</a:t>
            </a:r>
          </a:p>
          <a:p>
            <a:pPr>
              <a:defRPr/>
            </a:pPr>
            <a:r>
              <a:rPr lang="en-AU" dirty="0" smtClean="0"/>
              <a:t>Library staff who need to curate items in DSpace</a:t>
            </a:r>
          </a:p>
          <a:p>
            <a:pPr>
              <a:buNone/>
              <a:defRPr/>
            </a:pPr>
            <a:endParaRPr lang="en-AU" dirty="0" smtClean="0"/>
          </a:p>
          <a:p>
            <a:pPr marL="0" indent="0">
              <a:buFontTx/>
              <a:buNone/>
              <a:defRPr/>
            </a:pPr>
            <a:r>
              <a:rPr lang="en-AU" b="1" dirty="0" smtClean="0"/>
              <a:t>Note</a:t>
            </a:r>
          </a:p>
          <a:p>
            <a:pPr indent="0">
              <a:buNone/>
              <a:defRPr/>
            </a:pPr>
            <a:r>
              <a:rPr lang="en-AU" dirty="0" smtClean="0"/>
              <a:t>Implementations of DSpace vary in appearance and particulars but the principles are the same.  Do not be concerned if actual screens look slightly different to the slides.</a:t>
            </a:r>
          </a:p>
          <a:p>
            <a:pPr>
              <a:buNone/>
              <a:defRPr/>
            </a:pPr>
            <a:endParaRPr lang="en-A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1. Submission notification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848600" cy="990600"/>
          </a:xfrm>
        </p:spPr>
        <p:txBody>
          <a:bodyPr/>
          <a:lstStyle/>
          <a:p>
            <a:pPr indent="0">
              <a:buNone/>
            </a:pPr>
            <a:r>
              <a:rPr lang="en-A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Depending on the configuration of a Collection, a submission will notify its curators that a submission is awaiting moderation. 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362200"/>
            <a:ext cx="5540507" cy="3657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2. Tasks in the pool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7772400" cy="1143000"/>
          </a:xfrm>
        </p:spPr>
        <p:txBody>
          <a:bodyPr/>
          <a:lstStyle/>
          <a:p>
            <a:pPr indent="0">
              <a:buNone/>
            </a:pPr>
            <a:r>
              <a:rPr lang="en-AU" dirty="0" smtClean="0"/>
              <a:t>On logging the link in the email and logging in to DSpace, the curator will see the </a:t>
            </a:r>
            <a:r>
              <a:rPr lang="en-AU" b="1" dirty="0" smtClean="0"/>
              <a:t>Pool</a:t>
            </a:r>
            <a:r>
              <a:rPr lang="en-AU" dirty="0" smtClean="0"/>
              <a:t> of submissions awaiting attention.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743200"/>
            <a:ext cx="7147294" cy="1447800"/>
          </a:xfrm>
          <a:prstGeom prst="rect">
            <a:avLst/>
          </a:prstGeom>
          <a:noFill/>
          <a:ln w="9525">
            <a:solidFill>
              <a:srgbClr val="BFBFB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3. Accept a task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7423150" cy="685800"/>
          </a:xfrm>
        </p:spPr>
        <p:txBody>
          <a:bodyPr/>
          <a:lstStyle/>
          <a:p>
            <a:pPr indent="0">
              <a:buNone/>
            </a:pPr>
            <a:r>
              <a:rPr lang="en-AU" dirty="0" smtClean="0"/>
              <a:t>A Collection can have multiple curators, so the first taker is able to accept the task by clicking </a:t>
            </a:r>
            <a:r>
              <a:rPr lang="en-AU" b="1" dirty="0" smtClean="0"/>
              <a:t>Take Task</a:t>
            </a:r>
            <a:r>
              <a:rPr lang="en-AU" dirty="0" smtClean="0"/>
              <a:t>.</a:t>
            </a:r>
            <a:endParaRPr lang="en-AU" dirty="0"/>
          </a:p>
        </p:txBody>
      </p:sp>
      <p:pic>
        <p:nvPicPr>
          <p:cNvPr id="45058" name="Picture 7" descr="05-ChooseCollec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09800"/>
            <a:ext cx="759267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138" y="330200"/>
            <a:ext cx="8058150" cy="431800"/>
          </a:xfrm>
        </p:spPr>
        <p:txBody>
          <a:bodyPr/>
          <a:lstStyle/>
          <a:p>
            <a:r>
              <a:rPr lang="en-AU" dirty="0" smtClean="0"/>
              <a:t>4. Preview the task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7423150" cy="914400"/>
          </a:xfrm>
        </p:spPr>
        <p:txBody>
          <a:bodyPr/>
          <a:lstStyle/>
          <a:p>
            <a:pPr indent="0">
              <a:buNone/>
            </a:pPr>
            <a:r>
              <a:rPr lang="en-AU" dirty="0" smtClean="0"/>
              <a:t>On accepting a task curator is given a preview of the item and the opportunity to confirm or cancel the task.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57400"/>
            <a:ext cx="7090697" cy="3810000"/>
          </a:xfrm>
          <a:prstGeom prst="rect">
            <a:avLst/>
          </a:prstGeom>
          <a:noFill/>
          <a:ln w="9525">
            <a:solidFill>
              <a:srgbClr val="BFBFB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58150" cy="806450"/>
          </a:xfrm>
        </p:spPr>
        <p:txBody>
          <a:bodyPr/>
          <a:lstStyle/>
          <a:p>
            <a:r>
              <a:rPr lang="en-AU" dirty="0" smtClean="0"/>
              <a:t>5. Make a decision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14400"/>
            <a:ext cx="7423150" cy="1752600"/>
          </a:xfrm>
        </p:spPr>
        <p:txBody>
          <a:bodyPr/>
          <a:lstStyle/>
          <a:p>
            <a:pPr indent="0">
              <a:buNone/>
            </a:pPr>
            <a:r>
              <a:rPr lang="en-AU" dirty="0" smtClean="0"/>
              <a:t>On confirming acceptance of the task, the curator is presented with a choice of four decisions.   </a:t>
            </a:r>
          </a:p>
          <a:p>
            <a:pPr indent="0">
              <a:buNone/>
            </a:pPr>
            <a:r>
              <a:rPr lang="en-AU" dirty="0" smtClean="0"/>
              <a:t>Approval will see the item added to the repository immediately</a:t>
            </a:r>
            <a:r>
              <a:rPr lang="en-AU" dirty="0" smtClean="0"/>
              <a:t>.</a:t>
            </a:r>
          </a:p>
          <a:p>
            <a:pPr indent="0">
              <a:buNone/>
            </a:pPr>
            <a:r>
              <a:rPr lang="en-AU" b="1" dirty="0" smtClean="0"/>
              <a:t>You can Edit the metadata after review – for instance to add subjects or correct errors.</a:t>
            </a:r>
            <a:endParaRPr lang="en-AU" b="1" dirty="0" smtClean="0"/>
          </a:p>
          <a:p>
            <a:pPr indent="0">
              <a:buNone/>
            </a:pPr>
            <a:r>
              <a:rPr lang="en-AU" dirty="0" smtClean="0"/>
              <a:t>Other choices mean rejection or deferral pending revision.</a:t>
            </a:r>
            <a:endParaRPr lang="en-AU" dirty="0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05200"/>
            <a:ext cx="8359561" cy="1295400"/>
          </a:xfrm>
          <a:prstGeom prst="rect">
            <a:avLst/>
          </a:prstGeom>
          <a:noFill/>
          <a:ln w="9525">
            <a:solidFill>
              <a:srgbClr val="BFBFBF"/>
            </a:solidFill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838200" y="4833257"/>
            <a:ext cx="7423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marL="20955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lang="en-AU" sz="2200" kern="0" dirty="0">
                <a:solidFill>
                  <a:schemeClr val="tx2"/>
                </a:solidFill>
                <a:latin typeface="+mn-lt"/>
              </a:rPr>
              <a:t>T</a:t>
            </a:r>
            <a:r>
              <a:rPr kumimoji="0" lang="en-AU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submitter</a:t>
            </a:r>
            <a:r>
              <a:rPr kumimoji="0" lang="en-AU" sz="2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advised of the curator’s decision by email</a:t>
            </a:r>
            <a:r>
              <a:rPr kumimoji="0" lang="en-AU" sz="2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 </a:t>
            </a:r>
            <a:r>
              <a:rPr kumimoji="0" lang="en-AU" sz="2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add a note to rejection emails – for instance asking for more details or a missed file upload.</a:t>
            </a:r>
            <a:endParaRPr kumimoji="0" lang="en-AU" sz="2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6. Submission </a:t>
            </a:r>
            <a:r>
              <a:rPr lang="en-AU" dirty="0" err="1" smtClean="0"/>
              <a:t>Curation</a:t>
            </a:r>
            <a:r>
              <a:rPr lang="en-AU" dirty="0" smtClean="0"/>
              <a:t> 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Follow the steps in the Submission </a:t>
            </a:r>
            <a:r>
              <a:rPr lang="en-AU" dirty="0" err="1" smtClean="0"/>
              <a:t>Curation</a:t>
            </a:r>
            <a:r>
              <a:rPr lang="en-AU" dirty="0" smtClean="0"/>
              <a:t> Exercise sheet to approve a submission to the repository.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A7E1"/>
      </a:dk1>
      <a:lt1>
        <a:srgbClr val="FFFFFF"/>
      </a:lt1>
      <a:dk2>
        <a:srgbClr val="000000"/>
      </a:dk2>
      <a:lt2>
        <a:srgbClr val="808080"/>
      </a:lt2>
      <a:accent1>
        <a:srgbClr val="00A7E1"/>
      </a:accent1>
      <a:accent2>
        <a:srgbClr val="FCB951"/>
      </a:accent2>
      <a:accent3>
        <a:srgbClr val="FFFFFF"/>
      </a:accent3>
      <a:accent4>
        <a:srgbClr val="008EC0"/>
      </a:accent4>
      <a:accent5>
        <a:srgbClr val="AAD0EE"/>
      </a:accent5>
      <a:accent6>
        <a:srgbClr val="E4A749"/>
      </a:accent6>
      <a:hlink>
        <a:srgbClr val="0000CC"/>
      </a:hlink>
      <a:folHlink>
        <a:srgbClr val="004BFF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A7E1"/>
        </a:dk1>
        <a:lt1>
          <a:srgbClr val="FFFFFF"/>
        </a:lt1>
        <a:dk2>
          <a:srgbClr val="000000"/>
        </a:dk2>
        <a:lt2>
          <a:srgbClr val="808080"/>
        </a:lt2>
        <a:accent1>
          <a:srgbClr val="00A7E1"/>
        </a:accent1>
        <a:accent2>
          <a:srgbClr val="FCB951"/>
        </a:accent2>
        <a:accent3>
          <a:srgbClr val="FFFFFF"/>
        </a:accent3>
        <a:accent4>
          <a:srgbClr val="008EC0"/>
        </a:accent4>
        <a:accent5>
          <a:srgbClr val="AAD0EE"/>
        </a:accent5>
        <a:accent6>
          <a:srgbClr val="E4A749"/>
        </a:accent6>
        <a:hlink>
          <a:srgbClr val="0000CC"/>
        </a:hlink>
        <a:folHlink>
          <a:srgbClr val="004B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331</Words>
  <Application>Microsoft Office PowerPoint</Application>
  <PresentationFormat>On-screen Show (4:3)</PresentationFormat>
  <Paragraphs>62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 Presentation</vt:lpstr>
      <vt:lpstr>DSpace training  Submission curation </vt:lpstr>
      <vt:lpstr>Submission curation</vt:lpstr>
      <vt:lpstr>About this module</vt:lpstr>
      <vt:lpstr>1. Submission notification</vt:lpstr>
      <vt:lpstr>2. Tasks in the pool</vt:lpstr>
      <vt:lpstr>3. Accept a task</vt:lpstr>
      <vt:lpstr>4. Preview the task</vt:lpstr>
      <vt:lpstr>5. Make a decision</vt:lpstr>
      <vt:lpstr>6. Submission Curation Exercise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123</cp:revision>
  <dcterms:created xsi:type="dcterms:W3CDTF">2005-04-18T00:46:14Z</dcterms:created>
  <dcterms:modified xsi:type="dcterms:W3CDTF">2012-05-25T06:38:51Z</dcterms:modified>
</cp:coreProperties>
</file>